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16"/>
  </p:notesMasterIdLst>
  <p:sldIdLst>
    <p:sldId id="266" r:id="rId2"/>
    <p:sldId id="257" r:id="rId3"/>
    <p:sldId id="282" r:id="rId4"/>
    <p:sldId id="285" r:id="rId5"/>
    <p:sldId id="283" r:id="rId6"/>
    <p:sldId id="284" r:id="rId7"/>
    <p:sldId id="287" r:id="rId8"/>
    <p:sldId id="286" r:id="rId9"/>
    <p:sldId id="288" r:id="rId10"/>
    <p:sldId id="289" r:id="rId11"/>
    <p:sldId id="292" r:id="rId12"/>
    <p:sldId id="290" r:id="rId13"/>
    <p:sldId id="291" r:id="rId14"/>
    <p:sldId id="293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FF"/>
    <a:srgbClr val="FFCCCC"/>
    <a:srgbClr val="CC0099"/>
    <a:srgbClr val="339966"/>
    <a:srgbClr val="00CC00"/>
    <a:srgbClr val="CC00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21" autoAdjust="0"/>
    <p:restoredTop sz="94602" autoAdjust="0"/>
  </p:normalViewPr>
  <p:slideViewPr>
    <p:cSldViewPr>
      <p:cViewPr varScale="1">
        <p:scale>
          <a:sx n="83" d="100"/>
          <a:sy n="83" d="100"/>
        </p:scale>
        <p:origin x="-113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3E729C-63FA-4A7D-8AEC-22E93601A6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7298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567A03-29E8-411C-AF2E-8E481B37B36F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Лекция_2</a:t>
            </a:r>
          </a:p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1096-8E24-4D88-AD57-9B6DE4D77D3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49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3282-1023-43AC-BA37-5B7480D2E54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6129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BC94-85B3-4A87-BFD5-52C2485DF5E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6126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46F07-9D8C-4416-A050-E9DDECCFABF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2047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694A-D77F-4E6B-8792-2E2CF5A276F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667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5B16-0551-4545-88D5-173DC0F655A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8389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6377D-9310-410D-AAF4-F28F35D009A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649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5306-723C-458F-8A4E-01F9AD97A24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695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8341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A1AF4-AC02-435F-88E1-E0139433D39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470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F981F-4B22-4B63-9B01-FEAEA298BFC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377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57CFF-5C9C-41CF-B5F8-ABC75A63CA9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424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topexcel.ru/5-osnovnyx-funkcii-dlya-raboty-s-massivami/" TargetMode="External"/><Relationship Id="rId2" Type="http://schemas.openxmlformats.org/officeDocument/2006/relationships/hyperlink" Target="http://topexcel.ru/kak-prisvoit-diapazonu-yacheek-imya-v-formulax-excel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-guru.ru/excel/funkcija-vpr-v-excel-na-prostyh-primerah-81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altLang="ru-RU" dirty="0" smtClean="0"/>
              <a:t>1</a:t>
            </a:r>
            <a:endParaRPr lang="ru-RU" altLang="ru-RU" dirty="0"/>
          </a:p>
        </p:txBody>
      </p:sp>
      <p:sp>
        <p:nvSpPr>
          <p:cNvPr id="12299" name="WordArt 11"/>
          <p:cNvSpPr>
            <a:spLocks noChangeArrowheads="1" noChangeShapeType="1" noTextEdit="1"/>
          </p:cNvSpPr>
          <p:nvPr/>
        </p:nvSpPr>
        <p:spPr bwMode="auto">
          <a:xfrm>
            <a:off x="537448" y="2420888"/>
            <a:ext cx="8197850" cy="1585714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b="1" kern="10" dirty="0" smtClean="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000082"/>
                    </a:gs>
                    <a:gs pos="6500">
                      <a:srgbClr val="0047FF"/>
                    </a:gs>
                    <a:gs pos="14000">
                      <a:srgbClr val="000082"/>
                    </a:gs>
                    <a:gs pos="21500">
                      <a:srgbClr val="0047FF"/>
                    </a:gs>
                    <a:gs pos="29000">
                      <a:srgbClr val="000082"/>
                    </a:gs>
                    <a:gs pos="36000">
                      <a:srgbClr val="0047FF"/>
                    </a:gs>
                    <a:gs pos="43500">
                      <a:srgbClr val="000082"/>
                    </a:gs>
                    <a:gs pos="50000">
                      <a:srgbClr val="0047FF"/>
                    </a:gs>
                    <a:gs pos="56500">
                      <a:srgbClr val="000082"/>
                    </a:gs>
                    <a:gs pos="64000">
                      <a:srgbClr val="0047FF"/>
                    </a:gs>
                    <a:gs pos="71000">
                      <a:srgbClr val="000082"/>
                    </a:gs>
                    <a:gs pos="78501">
                      <a:srgbClr val="0047FF"/>
                    </a:gs>
                    <a:gs pos="86000">
                      <a:srgbClr val="000082"/>
                    </a:gs>
                    <a:gs pos="93500">
                      <a:srgbClr val="0047FF"/>
                    </a:gs>
                    <a:gs pos="100000">
                      <a:srgbClr val="000082"/>
                    </a:gs>
                  </a:gsLst>
                  <a:lin ang="2700000" scaled="1"/>
                </a:gradFill>
                <a:latin typeface="Arial"/>
                <a:cs typeface="Arial"/>
              </a:rPr>
              <a:t>Функции из категории Ссылки и массивы: </a:t>
            </a:r>
          </a:p>
          <a:p>
            <a:pPr algn="ctr"/>
            <a:r>
              <a:rPr lang="ru-RU" sz="5400" b="1" kern="10" dirty="0" smtClean="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000082"/>
                    </a:gs>
                    <a:gs pos="6500">
                      <a:srgbClr val="0047FF"/>
                    </a:gs>
                    <a:gs pos="14000">
                      <a:srgbClr val="000082"/>
                    </a:gs>
                    <a:gs pos="21500">
                      <a:srgbClr val="0047FF"/>
                    </a:gs>
                    <a:gs pos="29000">
                      <a:srgbClr val="000082"/>
                    </a:gs>
                    <a:gs pos="36000">
                      <a:srgbClr val="0047FF"/>
                    </a:gs>
                    <a:gs pos="43500">
                      <a:srgbClr val="000082"/>
                    </a:gs>
                    <a:gs pos="50000">
                      <a:srgbClr val="0047FF"/>
                    </a:gs>
                    <a:gs pos="56500">
                      <a:srgbClr val="000082"/>
                    </a:gs>
                    <a:gs pos="64000">
                      <a:srgbClr val="0047FF"/>
                    </a:gs>
                    <a:gs pos="71000">
                      <a:srgbClr val="000082"/>
                    </a:gs>
                    <a:gs pos="78501">
                      <a:srgbClr val="0047FF"/>
                    </a:gs>
                    <a:gs pos="86000">
                      <a:srgbClr val="000082"/>
                    </a:gs>
                    <a:gs pos="93500">
                      <a:srgbClr val="0047FF"/>
                    </a:gs>
                    <a:gs pos="100000">
                      <a:srgbClr val="000082"/>
                    </a:gs>
                  </a:gsLst>
                  <a:lin ang="2700000" scaled="1"/>
                </a:gradFill>
                <a:latin typeface="Arial"/>
                <a:cs typeface="Arial"/>
              </a:rPr>
              <a:t>ВПР</a:t>
            </a:r>
            <a:r>
              <a:rPr lang="ru-RU" sz="5400" b="1" kern="10" dirty="0" smtClean="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000082"/>
                    </a:gs>
                    <a:gs pos="6500">
                      <a:srgbClr val="0047FF"/>
                    </a:gs>
                    <a:gs pos="14000">
                      <a:srgbClr val="000082"/>
                    </a:gs>
                    <a:gs pos="21500">
                      <a:srgbClr val="0047FF"/>
                    </a:gs>
                    <a:gs pos="29000">
                      <a:srgbClr val="000082"/>
                    </a:gs>
                    <a:gs pos="36000">
                      <a:srgbClr val="0047FF"/>
                    </a:gs>
                    <a:gs pos="43500">
                      <a:srgbClr val="000082"/>
                    </a:gs>
                    <a:gs pos="50000">
                      <a:srgbClr val="0047FF"/>
                    </a:gs>
                    <a:gs pos="56500">
                      <a:srgbClr val="000082"/>
                    </a:gs>
                    <a:gs pos="64000">
                      <a:srgbClr val="0047FF"/>
                    </a:gs>
                    <a:gs pos="71000">
                      <a:srgbClr val="000082"/>
                    </a:gs>
                    <a:gs pos="78501">
                      <a:srgbClr val="0047FF"/>
                    </a:gs>
                    <a:gs pos="86000">
                      <a:srgbClr val="000082"/>
                    </a:gs>
                    <a:gs pos="93500">
                      <a:srgbClr val="0047FF"/>
                    </a:gs>
                    <a:gs pos="100000">
                      <a:srgbClr val="000082"/>
                    </a:gs>
                  </a:gsLst>
                  <a:lin ang="2700000" scaled="1"/>
                </a:gradFill>
                <a:latin typeface="Arial"/>
                <a:cs typeface="Arial"/>
              </a:rPr>
              <a:t>, ГПР, ИНДЕКС и ПОИСКПОЗ</a:t>
            </a:r>
            <a:endParaRPr lang="ru-RU" sz="5400" b="1" kern="10" dirty="0"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gradFill rotWithShape="0">
                <a:gsLst>
                  <a:gs pos="0">
                    <a:srgbClr val="000082"/>
                  </a:gs>
                  <a:gs pos="6500">
                    <a:srgbClr val="0047FF"/>
                  </a:gs>
                  <a:gs pos="14000">
                    <a:srgbClr val="000082"/>
                  </a:gs>
                  <a:gs pos="21500">
                    <a:srgbClr val="0047FF"/>
                  </a:gs>
                  <a:gs pos="29000">
                    <a:srgbClr val="000082"/>
                  </a:gs>
                  <a:gs pos="36000">
                    <a:srgbClr val="0047FF"/>
                  </a:gs>
                  <a:gs pos="43500">
                    <a:srgbClr val="000082"/>
                  </a:gs>
                  <a:gs pos="50000">
                    <a:srgbClr val="0047FF"/>
                  </a:gs>
                  <a:gs pos="56500">
                    <a:srgbClr val="000082"/>
                  </a:gs>
                  <a:gs pos="64000">
                    <a:srgbClr val="0047FF"/>
                  </a:gs>
                  <a:gs pos="71000">
                    <a:srgbClr val="000082"/>
                  </a:gs>
                  <a:gs pos="78501">
                    <a:srgbClr val="0047FF"/>
                  </a:gs>
                  <a:gs pos="86000">
                    <a:srgbClr val="000082"/>
                  </a:gs>
                  <a:gs pos="93500">
                    <a:srgbClr val="0047FF"/>
                  </a:gs>
                  <a:gs pos="100000">
                    <a:srgbClr val="000082"/>
                  </a:gs>
                </a:gsLst>
                <a:lin ang="2700000" scaled="1"/>
              </a:gra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10</a:t>
            </a:fld>
            <a:endParaRPr lang="ru-RU" alt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474004"/>
              </p:ext>
            </p:extLst>
          </p:nvPr>
        </p:nvGraphicFramePr>
        <p:xfrm>
          <a:off x="323527" y="650989"/>
          <a:ext cx="8352928" cy="9778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52928"/>
              </a:tblGrid>
              <a:tr h="97781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Функции </a:t>
                      </a:r>
                      <a:r>
                        <a:rPr lang="ru-RU" sz="1400" b="1" u="none" strike="noStrike" dirty="0">
                          <a:effectLst/>
                        </a:rPr>
                        <a:t>ВПР, ГПР </a:t>
                      </a:r>
                      <a:r>
                        <a:rPr lang="ru-RU" sz="1400" u="none" strike="noStrike" dirty="0">
                          <a:effectLst/>
                        </a:rPr>
                        <a:t>и </a:t>
                      </a:r>
                      <a:r>
                        <a:rPr lang="ru-RU" sz="1400" b="1" u="none" strike="noStrike" dirty="0">
                          <a:effectLst/>
                        </a:rPr>
                        <a:t>ПРОСМОТР</a:t>
                      </a:r>
                      <a:r>
                        <a:rPr lang="ru-RU" sz="1400" u="none" strike="noStrike" dirty="0">
                          <a:effectLst/>
                        </a:rPr>
                        <a:t> в </a:t>
                      </a:r>
                      <a:r>
                        <a:rPr lang="ru-RU" sz="1400" u="none" strike="noStrike" dirty="0" err="1">
                          <a:effectLst/>
                        </a:rPr>
                        <a:t>Excel</a:t>
                      </a:r>
                      <a:r>
                        <a:rPr lang="ru-RU" sz="1400" u="none" strike="noStrike" dirty="0">
                          <a:effectLst/>
                        </a:rPr>
                        <a:t> осуществляют поиск только в одномерном массиве. Но иногда приходится сталкиваться с двумерным поиском, когда соответствия требуется искать сразу по двум параметрам. Именно в таких случаях </a:t>
                      </a:r>
                      <a:r>
                        <a:rPr lang="ru-RU" sz="1400" u="none" strike="noStrike" dirty="0" smtClean="0">
                          <a:effectLst/>
                        </a:rPr>
                        <a:t>оказывается </a:t>
                      </a:r>
                      <a:r>
                        <a:rPr lang="ru-RU" sz="1400" u="none" strike="noStrike" dirty="0">
                          <a:effectLst/>
                        </a:rPr>
                        <a:t>актуальной связка функций </a:t>
                      </a:r>
                      <a:r>
                        <a:rPr lang="ru-RU" sz="1400" b="1" u="none" strike="noStrike" dirty="0">
                          <a:effectLst/>
                        </a:rPr>
                        <a:t>ПОИСКПОЗ и ИНДЕКС </a:t>
                      </a:r>
                      <a:r>
                        <a:rPr lang="ru-RU" sz="1400" b="1" u="none" strike="noStrike" dirty="0" smtClean="0">
                          <a:effectLst/>
                        </a:rPr>
                        <a:t>.</a:t>
                      </a:r>
                    </a:p>
                    <a:p>
                      <a:pPr algn="l" fontAlgn="b"/>
                      <a:endParaRPr lang="ru-RU" sz="1400" b="1" i="0" u="none" strike="noStrike" dirty="0" smtClean="0"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403648" y="170496"/>
            <a:ext cx="6192687" cy="480493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altLang="ru-RU" sz="2800" b="1" i="1" kern="0" dirty="0" smtClean="0">
                <a:solidFill>
                  <a:schemeClr val="accent2"/>
                </a:solidFill>
              </a:rPr>
              <a:t>ФУНКЦИИ ИНДЕКС и ПОИСКПОЗ</a:t>
            </a:r>
            <a:endParaRPr lang="ru-RU" altLang="ru-RU" sz="2800" b="1" i="1" kern="0" dirty="0">
              <a:solidFill>
                <a:schemeClr val="accent2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691" y="4153805"/>
            <a:ext cx="5862569" cy="2595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802407" y="2145872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Аргументы функции </a:t>
            </a:r>
            <a:r>
              <a:rPr lang="ru-RU" sz="1600" b="1" dirty="0" smtClean="0"/>
              <a:t>ИНДЕКС</a:t>
            </a:r>
            <a:r>
              <a:rPr lang="ru-RU" sz="1600" dirty="0" smtClean="0"/>
              <a:t>: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5159224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Аргументы функции </a:t>
            </a:r>
            <a:r>
              <a:rPr lang="ru-RU" sz="1600" b="1" dirty="0" smtClean="0"/>
              <a:t>ПОИСКПОЗ</a:t>
            </a:r>
            <a:r>
              <a:rPr lang="ru-RU" sz="1600" dirty="0" smtClean="0"/>
              <a:t>:</a:t>
            </a:r>
            <a:endParaRPr lang="ru-RU" sz="16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58" y="1628800"/>
            <a:ext cx="5532449" cy="249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599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11</a:t>
            </a:fld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4069" y="629980"/>
            <a:ext cx="84249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</a:t>
            </a:r>
            <a:r>
              <a:rPr lang="ru-RU" sz="1400" b="1" dirty="0" err="1"/>
              <a:t>Искомое_значение</a:t>
            </a:r>
            <a:r>
              <a:rPr lang="ru-RU" sz="1400" b="1" dirty="0"/>
              <a:t>»</a:t>
            </a:r>
            <a:r>
              <a:rPr lang="ru-RU" sz="1400" dirty="0"/>
              <a:t> — этот аргумент отвечает за данные, которые вы ищите. Этими данными могут быть чиста, текст, любое логическое значение или просто ссылка на ячейку. </a:t>
            </a:r>
          </a:p>
          <a:p>
            <a:r>
              <a:rPr lang="ru-RU" sz="1400" dirty="0"/>
              <a:t> </a:t>
            </a:r>
            <a:r>
              <a:rPr lang="ru-RU" sz="1400" b="1" dirty="0"/>
              <a:t>«</a:t>
            </a:r>
            <a:r>
              <a:rPr lang="ru-RU" sz="1400" b="1" dirty="0" err="1"/>
              <a:t>Просматриваемый_массив</a:t>
            </a:r>
            <a:r>
              <a:rPr lang="ru-RU" sz="1400" b="1" dirty="0"/>
              <a:t>»</a:t>
            </a:r>
            <a:r>
              <a:rPr lang="ru-RU" sz="1400" dirty="0"/>
              <a:t> — это аргумент показывает </a:t>
            </a:r>
            <a:r>
              <a:rPr lang="ru-RU" sz="1400" dirty="0">
                <a:hlinkClick r:id="rId2"/>
              </a:rPr>
              <a:t>диапазон ячеек</a:t>
            </a:r>
            <a:r>
              <a:rPr lang="ru-RU" sz="1400" dirty="0"/>
              <a:t>, где будет производиться поиск; </a:t>
            </a:r>
          </a:p>
          <a:p>
            <a:r>
              <a:rPr lang="ru-RU" sz="1400" b="1" dirty="0"/>
              <a:t>«</a:t>
            </a:r>
            <a:r>
              <a:rPr lang="ru-RU" sz="1400" b="1" dirty="0" err="1"/>
              <a:t>Тип_сопоставления</a:t>
            </a:r>
            <a:r>
              <a:rPr lang="ru-RU" sz="1400" b="1" dirty="0"/>
              <a:t>»</a:t>
            </a:r>
            <a:r>
              <a:rPr lang="ru-RU" sz="1400" dirty="0"/>
              <a:t> — этот аргумент позволяет </a:t>
            </a:r>
            <a:r>
              <a:rPr lang="ru-RU" sz="1400"/>
              <a:t>узнать </a:t>
            </a:r>
            <a:r>
              <a:rPr lang="ru-RU" sz="1400" smtClean="0"/>
              <a:t> </a:t>
            </a:r>
            <a:r>
              <a:rPr lang="ru-RU" sz="1400" dirty="0"/>
              <a:t>о том, какое совпадение искать: </a:t>
            </a:r>
            <a:r>
              <a:rPr lang="ru-RU" sz="1400" i="1" dirty="0"/>
              <a:t>приблизительное</a:t>
            </a:r>
            <a:r>
              <a:rPr lang="ru-RU" sz="1400" dirty="0"/>
              <a:t> или </a:t>
            </a:r>
            <a:r>
              <a:rPr lang="ru-RU" sz="1400" i="1" dirty="0"/>
              <a:t>точное</a:t>
            </a:r>
            <a:r>
              <a:rPr lang="ru-RU" sz="1400" dirty="0"/>
              <a:t>:</a:t>
            </a:r>
          </a:p>
          <a:p>
            <a:pPr lvl="1"/>
            <a:r>
              <a:rPr lang="ru-RU" sz="1400" b="1" dirty="0"/>
              <a:t>1</a:t>
            </a:r>
            <a:r>
              <a:rPr lang="ru-RU" sz="1400" dirty="0"/>
              <a:t> или же </a:t>
            </a:r>
            <a:r>
              <a:rPr lang="ru-RU" sz="1400" b="1" dirty="0"/>
              <a:t>без аргумента</a:t>
            </a:r>
            <a:r>
              <a:rPr lang="ru-RU" sz="1400" dirty="0"/>
              <a:t> – будет искать максимальное значение, которое равно или же меньше искомого. В обязательном порядке </a:t>
            </a:r>
            <a:r>
              <a:rPr lang="ru-RU" sz="1400" dirty="0">
                <a:hlinkClick r:id="rId3"/>
              </a:rPr>
              <a:t>массив</a:t>
            </a:r>
            <a:r>
              <a:rPr lang="ru-RU" sz="1400" dirty="0"/>
              <a:t>, который просматривает </a:t>
            </a:r>
            <a:r>
              <a:rPr lang="ru-RU" sz="1400" b="1" dirty="0"/>
              <a:t>функция ПОИСКПОЗ</a:t>
            </a:r>
            <a:r>
              <a:rPr lang="ru-RU" sz="1400" dirty="0"/>
              <a:t>, вы должны упорядочить по возрастанию, от меньшего к большему. </a:t>
            </a:r>
          </a:p>
          <a:p>
            <a:pPr lvl="1"/>
            <a:r>
              <a:rPr lang="ru-RU" sz="1400" b="1" dirty="0"/>
              <a:t>0</a:t>
            </a:r>
            <a:r>
              <a:rPr lang="ru-RU" sz="1400" dirty="0"/>
              <a:t> – возвращает первое же значение, которое соответствует искомому. Этот аргумент позволяет произвести точный поиск. </a:t>
            </a:r>
          </a:p>
          <a:p>
            <a:pPr lvl="1"/>
            <a:r>
              <a:rPr lang="ru-RU" sz="1400" b="1" dirty="0"/>
              <a:t>-1</a:t>
            </a:r>
            <a:r>
              <a:rPr lang="ru-RU" sz="1400" dirty="0"/>
              <a:t> – этот аргумент найдет самое наименьшее значение, которое равняется или больше, нежели значение, которое ищете. В этом случае данные нужно упорядочить по убыванию от большого к малому. </a:t>
            </a:r>
            <a:endParaRPr lang="ru-RU" sz="1400" dirty="0"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2260" y="260648"/>
            <a:ext cx="428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Аргументы функции ПОИСКПОЗ: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069" y="3738523"/>
            <a:ext cx="428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Аргументы функции ИНДЕКС: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4069" y="4107855"/>
            <a:ext cx="838674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/>
              <a:t> </a:t>
            </a:r>
            <a:r>
              <a:rPr lang="ru-RU" sz="1400" b="1" dirty="0" smtClean="0"/>
              <a:t>«Массив»</a:t>
            </a:r>
            <a:r>
              <a:rPr lang="ru-RU" sz="1400" dirty="0" smtClean="0"/>
              <a:t> </a:t>
            </a:r>
            <a:r>
              <a:rPr lang="ru-RU" sz="1400" dirty="0"/>
              <a:t>– это обязательный аргумент, который содержит в себе константу на массив или </a:t>
            </a:r>
            <a:r>
              <a:rPr lang="ru-RU" sz="1400" dirty="0">
                <a:hlinkClick r:id="rId2"/>
              </a:rPr>
              <a:t>диапазон ячеек</a:t>
            </a:r>
            <a:r>
              <a:rPr lang="ru-RU" sz="1400" dirty="0"/>
              <a:t>; </a:t>
            </a:r>
          </a:p>
          <a:p>
            <a:r>
              <a:rPr lang="ru-RU" sz="1400" i="1" dirty="0"/>
              <a:t>  </a:t>
            </a:r>
            <a:r>
              <a:rPr lang="ru-RU" sz="1400" b="1" dirty="0" smtClean="0"/>
              <a:t>«Номер строки»</a:t>
            </a:r>
            <a:r>
              <a:rPr lang="ru-RU" sz="1400" dirty="0" smtClean="0"/>
              <a:t> </a:t>
            </a:r>
            <a:r>
              <a:rPr lang="ru-RU" sz="1400" dirty="0"/>
              <a:t>– </a:t>
            </a:r>
            <a:r>
              <a:rPr lang="ru-RU" sz="1400" dirty="0" smtClean="0"/>
              <a:t>это обязательный аргумент, </a:t>
            </a:r>
            <a:r>
              <a:rPr lang="ru-RU" sz="1400" dirty="0"/>
              <a:t>который указывает, из какого номера строки нам нужно вернуть результаты; </a:t>
            </a:r>
          </a:p>
          <a:p>
            <a:r>
              <a:rPr lang="ru-RU" sz="1400" i="1" dirty="0"/>
              <a:t>  </a:t>
            </a:r>
            <a:r>
              <a:rPr lang="ru-RU" sz="1400" b="1" dirty="0"/>
              <a:t>«Номер </a:t>
            </a:r>
            <a:r>
              <a:rPr lang="ru-RU" sz="1400" b="1" dirty="0" smtClean="0"/>
              <a:t>столбца»</a:t>
            </a:r>
            <a:r>
              <a:rPr lang="ru-RU" sz="1400" dirty="0" smtClean="0"/>
              <a:t> </a:t>
            </a:r>
            <a:r>
              <a:rPr lang="ru-RU" sz="1400" dirty="0"/>
              <a:t>– этот аргумент не является обязательным при условии, когда в аргументе массив указан один конкретный </a:t>
            </a:r>
            <a:r>
              <a:rPr lang="ru-RU" sz="1400" dirty="0" smtClean="0"/>
              <a:t>столбец, </a:t>
            </a:r>
            <a:r>
              <a:rPr lang="ru-RU" sz="1400" dirty="0"/>
              <a:t>но становится обязательным, когда в </a:t>
            </a:r>
            <a:r>
              <a:rPr lang="ru-RU" sz="1400" dirty="0" smtClean="0"/>
              <a:t>массиве </a:t>
            </a:r>
            <a:r>
              <a:rPr lang="ru-RU" sz="1400" dirty="0"/>
              <a:t>два и более </a:t>
            </a:r>
            <a:r>
              <a:rPr lang="ru-RU" sz="1400" dirty="0" smtClean="0"/>
              <a:t>столбца, </a:t>
            </a:r>
            <a:r>
              <a:rPr lang="ru-RU" sz="1400" dirty="0"/>
              <a:t>тогда нужно указать </a:t>
            </a:r>
            <a:r>
              <a:rPr lang="ru-RU" sz="1400" dirty="0" smtClean="0"/>
              <a:t>столбец, </a:t>
            </a:r>
            <a:r>
              <a:rPr lang="ru-RU" sz="1400" dirty="0"/>
              <a:t>из которого нужно будет вернуть значение.</a:t>
            </a:r>
            <a:endParaRPr lang="ru-RU" sz="1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96128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12</a:t>
            </a:fld>
            <a:endParaRPr lang="ru-RU" alt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975986"/>
              </p:ext>
            </p:extLst>
          </p:nvPr>
        </p:nvGraphicFramePr>
        <p:xfrm>
          <a:off x="539552" y="692696"/>
          <a:ext cx="8424936" cy="617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24936"/>
              </a:tblGrid>
              <a:tr h="576064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Преимущества функции </a:t>
                      </a:r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ИНДЕКС</a:t>
                      </a:r>
                      <a:r>
                        <a:rPr lang="ru-RU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и </a:t>
                      </a:r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ПОИСКПОЗ</a:t>
                      </a:r>
                      <a:r>
                        <a:rPr lang="ru-RU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перед функцией </a:t>
                      </a:r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ВПР</a:t>
                      </a:r>
                      <a:r>
                        <a:rPr lang="ru-RU" sz="2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:</a:t>
                      </a:r>
                    </a:p>
                    <a:p>
                      <a:pPr algn="l" fontAlgn="t"/>
                      <a:endParaRPr lang="ru-RU" sz="2000" b="0" i="0" u="none" strike="noStrike" dirty="0">
                        <a:solidFill>
                          <a:srgbClr val="FF0000"/>
                        </a:solidFill>
                        <a:effectLst/>
                        <a:latin typeface="Arial Cyr"/>
                      </a:endParaRPr>
                    </a:p>
                  </a:txBody>
                  <a:tcPr marL="7620" marR="7620" marT="7620" marB="0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557888"/>
              </p:ext>
            </p:extLst>
          </p:nvPr>
        </p:nvGraphicFramePr>
        <p:xfrm>
          <a:off x="467544" y="1556792"/>
          <a:ext cx="8352928" cy="10081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52928"/>
              </a:tblGrid>
              <a:tr h="100811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 smtClean="0">
                          <a:effectLst/>
                        </a:rPr>
                        <a:t>1. В </a:t>
                      </a:r>
                      <a:r>
                        <a:rPr lang="ru-RU" sz="1600" u="none" strike="noStrike" dirty="0">
                          <a:effectLst/>
                        </a:rPr>
                        <a:t>функции </a:t>
                      </a:r>
                      <a:r>
                        <a:rPr lang="ru-RU" sz="1600" b="1" u="none" strike="noStrike" dirty="0">
                          <a:effectLst/>
                        </a:rPr>
                        <a:t>ВПР</a:t>
                      </a:r>
                      <a:r>
                        <a:rPr lang="ru-RU" sz="1600" u="none" strike="noStrike" dirty="0">
                          <a:effectLst/>
                        </a:rPr>
                        <a:t> искомое значение </a:t>
                      </a:r>
                      <a:r>
                        <a:rPr lang="ru-RU" sz="1600" u="none" strike="noStrike" dirty="0" smtClean="0">
                          <a:effectLst/>
                        </a:rPr>
                        <a:t>должно </a:t>
                      </a:r>
                      <a:r>
                        <a:rPr lang="ru-RU" sz="1600" u="none" strike="noStrike" dirty="0">
                          <a:effectLst/>
                        </a:rPr>
                        <a:t>обязательно находиться в крайнем левом столбце исследуемого диапазона. В случае </a:t>
                      </a:r>
                      <a:r>
                        <a:rPr lang="ru-RU" sz="1600" u="none" strike="noStrike" dirty="0" smtClean="0">
                          <a:effectLst/>
                        </a:rPr>
                        <a:t>использования функций </a:t>
                      </a:r>
                      <a:r>
                        <a:rPr lang="ru-RU" sz="1600" b="1" u="none" strike="noStrike" dirty="0" smtClean="0">
                          <a:effectLst/>
                        </a:rPr>
                        <a:t>ИНДЕКС/ПОИСКПОЗ</a:t>
                      </a:r>
                      <a:r>
                        <a:rPr lang="ru-RU" sz="1600" u="none" strike="noStrike" dirty="0" smtClean="0">
                          <a:effectLst/>
                        </a:rPr>
                        <a:t> </a:t>
                      </a:r>
                      <a:r>
                        <a:rPr lang="ru-RU" sz="1600" u="none" strike="noStrike" dirty="0">
                          <a:effectLst/>
                        </a:rPr>
                        <a:t>столбец поиска может быть как в левой, так и в правой части диапазона</a:t>
                      </a:r>
                      <a:r>
                        <a:rPr lang="ru-RU" sz="1600" u="none" strike="noStrike" dirty="0" smtClean="0">
                          <a:effectLst/>
                        </a:rPr>
                        <a:t>.</a:t>
                      </a:r>
                      <a:endParaRPr lang="ru-RU" sz="1600" b="0" i="0" u="none" strike="noStrike" dirty="0">
                        <a:effectLst/>
                        <a:latin typeface="Arial Cyr"/>
                      </a:endParaRPr>
                    </a:p>
                  </a:txBody>
                  <a:tcPr marL="7620" marR="7620" marT="762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76449"/>
              </p:ext>
            </p:extLst>
          </p:nvPr>
        </p:nvGraphicFramePr>
        <p:xfrm>
          <a:off x="467544" y="2636912"/>
          <a:ext cx="8352928" cy="5760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52928"/>
              </a:tblGrid>
              <a:tr h="57606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</a:rPr>
                        <a:t>2. Безопасное добавление/удаление столбцов к исследуемому диапазону, не искажая </a:t>
                      </a:r>
                      <a:r>
                        <a:rPr lang="ru-RU" sz="1600" u="none" strike="noStrike" dirty="0" smtClean="0">
                          <a:effectLst/>
                        </a:rPr>
                        <a:t>результат,</a:t>
                      </a:r>
                      <a:r>
                        <a:rPr lang="ru-RU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600" u="none" strike="noStrike" dirty="0" smtClean="0">
                          <a:effectLst/>
                        </a:rPr>
                        <a:t>т.к</a:t>
                      </a:r>
                      <a:r>
                        <a:rPr lang="ru-RU" sz="1600" u="none" strike="noStrike" dirty="0">
                          <a:effectLst/>
                        </a:rPr>
                        <a:t>. определен непосредственно столбец, содержащий нужное значение.</a:t>
                      </a:r>
                      <a:endParaRPr lang="ru-RU" sz="1600" b="0" i="0" u="none" strike="noStrike" dirty="0">
                        <a:effectLst/>
                        <a:latin typeface="Arial Cyr"/>
                      </a:endParaRPr>
                    </a:p>
                  </a:txBody>
                  <a:tcPr marL="7620" marR="7620" marT="7620" marB="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95536" y="3284984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3. О</a:t>
            </a:r>
            <a:r>
              <a:rPr lang="ru-RU" sz="1600" dirty="0" smtClean="0"/>
              <a:t>тсутствие ограничений </a:t>
            </a:r>
            <a:r>
              <a:rPr lang="ru-RU" sz="1600" dirty="0"/>
              <a:t>на длину значения, которое ищет </a:t>
            </a:r>
            <a:r>
              <a:rPr lang="ru-RU" sz="1600" dirty="0" smtClean="0"/>
              <a:t>функция</a:t>
            </a:r>
            <a:r>
              <a:rPr lang="ru-RU" sz="1600" b="1" dirty="0" smtClean="0"/>
              <a:t> </a:t>
            </a:r>
            <a:r>
              <a:rPr lang="ru-RU" sz="1600" b="1" dirty="0"/>
              <a:t>ПОИСКПОЗ</a:t>
            </a:r>
            <a:r>
              <a:rPr lang="ru-RU" sz="1600" dirty="0"/>
              <a:t>, в 255 символов. </a:t>
            </a:r>
            <a:r>
              <a:rPr lang="ru-RU" sz="1600" dirty="0" smtClean="0"/>
              <a:t>Ограничений </a:t>
            </a:r>
            <a:r>
              <a:rPr lang="ru-RU" sz="1600" dirty="0"/>
              <a:t>для нее нет. А в функции </a:t>
            </a:r>
            <a:r>
              <a:rPr lang="ru-RU" sz="1600" b="1" dirty="0" smtClean="0"/>
              <a:t>ВПР</a:t>
            </a:r>
            <a:r>
              <a:rPr lang="ru-RU" sz="1600" dirty="0" smtClean="0"/>
              <a:t> если значение</a:t>
            </a:r>
            <a:r>
              <a:rPr lang="ru-RU" sz="1600" dirty="0"/>
              <a:t>, которое вы </a:t>
            </a:r>
            <a:r>
              <a:rPr lang="ru-RU" sz="1600" dirty="0" smtClean="0"/>
              <a:t>ищете превышает </a:t>
            </a:r>
            <a:r>
              <a:rPr lang="ru-RU" sz="1600" dirty="0"/>
              <a:t>указанную величину, то вы получите ошибку </a:t>
            </a:r>
            <a:r>
              <a:rPr lang="ru-RU" sz="1600" b="1" dirty="0"/>
              <a:t>#ЗНАЧ</a:t>
            </a:r>
            <a:r>
              <a:rPr lang="ru-RU" sz="1600" dirty="0"/>
              <a:t>. </a:t>
            </a:r>
            <a:endParaRPr lang="ru-RU" sz="1600" dirty="0" smtClean="0"/>
          </a:p>
          <a:p>
            <a:endParaRPr lang="ru-RU" sz="1600" dirty="0"/>
          </a:p>
          <a:p>
            <a:r>
              <a:rPr lang="ru-RU" sz="1600" b="1" dirty="0" smtClean="0"/>
              <a:t>4. У</a:t>
            </a:r>
            <a:r>
              <a:rPr lang="ru-RU" sz="1600" dirty="0" smtClean="0"/>
              <a:t>величенная </a:t>
            </a:r>
            <a:r>
              <a:rPr lang="ru-RU" sz="1600" dirty="0"/>
              <a:t>скорость </a:t>
            </a:r>
            <a:r>
              <a:rPr lang="ru-RU" sz="1600" dirty="0" smtClean="0"/>
              <a:t>работы для </a:t>
            </a:r>
            <a:r>
              <a:rPr lang="ru-RU" sz="1600" dirty="0"/>
              <a:t>тех, кто работает с </a:t>
            </a:r>
            <a:r>
              <a:rPr lang="ru-RU" sz="1600" dirty="0" smtClean="0"/>
              <a:t>большими таблицами.</a:t>
            </a:r>
            <a:endParaRPr lang="ru-RU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70391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13</a:t>
            </a:fld>
            <a:endParaRPr lang="ru-RU" alt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69" y="1556792"/>
            <a:ext cx="35147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9552" y="297522"/>
            <a:ext cx="79928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Пример использования функции ПОИСКПОЗ:</a:t>
            </a:r>
          </a:p>
          <a:p>
            <a:endParaRPr lang="ru-RU" sz="1600" dirty="0" smtClean="0"/>
          </a:p>
          <a:p>
            <a:r>
              <a:rPr lang="ru-RU" sz="1600" dirty="0" smtClean="0"/>
              <a:t>Функция ПОИСКПОЗ возвращает относительную позицию в массиве элемента, соответствующего указанному значению с учетом указанного порядка.</a:t>
            </a:r>
            <a:endParaRPr lang="ru-RU" sz="1600" dirty="0"/>
          </a:p>
        </p:txBody>
      </p:sp>
      <p:sp>
        <p:nvSpPr>
          <p:cNvPr id="5" name="TextBox 1"/>
          <p:cNvSpPr txBox="1"/>
          <p:nvPr/>
        </p:nvSpPr>
        <p:spPr>
          <a:xfrm>
            <a:off x="4644008" y="2348879"/>
            <a:ext cx="3024336" cy="41251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>
                <a:solidFill>
                  <a:srgbClr val="FF0000"/>
                </a:solidFill>
              </a:rPr>
              <a:t>=ПОИСКПОЗ(</a:t>
            </a:r>
            <a:r>
              <a:rPr lang="en-US" sz="1800" b="1" dirty="0">
                <a:solidFill>
                  <a:srgbClr val="FF0000"/>
                </a:solidFill>
              </a:rPr>
              <a:t>C2;A2:A7)</a:t>
            </a:r>
            <a:endParaRPr lang="ru-RU" sz="1800" b="1" dirty="0">
              <a:solidFill>
                <a:srgbClr val="FF0000"/>
              </a:solidFill>
            </a:endParaRPr>
          </a:p>
        </p:txBody>
      </p:sp>
      <p:cxnSp>
        <p:nvCxnSpPr>
          <p:cNvPr id="6" name="Прямая со стрелкой 5"/>
          <p:cNvCxnSpPr>
            <a:stCxn id="5" idx="1"/>
          </p:cNvCxnSpPr>
          <p:nvPr/>
        </p:nvCxnSpPr>
        <p:spPr>
          <a:xfrm flipH="1" flipV="1">
            <a:off x="4059494" y="2132856"/>
            <a:ext cx="584514" cy="4222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29" y="4941168"/>
            <a:ext cx="450532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78222" y="3641323"/>
            <a:ext cx="64420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2"/>
                </a:solidFill>
              </a:rPr>
              <a:t>Пример использования функции </a:t>
            </a:r>
            <a:r>
              <a:rPr lang="ru-RU" b="1" dirty="0" smtClean="0">
                <a:solidFill>
                  <a:schemeClr val="accent2"/>
                </a:solidFill>
              </a:rPr>
              <a:t>ИНДЕКС: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2513309" y="5912718"/>
            <a:ext cx="2571875" cy="31242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>
                <a:solidFill>
                  <a:srgbClr val="FF0000"/>
                </a:solidFill>
              </a:rPr>
              <a:t>=ИНДЕКС(</a:t>
            </a:r>
            <a:r>
              <a:rPr lang="en-US" sz="1800" b="1" dirty="0">
                <a:solidFill>
                  <a:srgbClr val="FF0000"/>
                </a:solidFill>
              </a:rPr>
              <a:t>A1:E1;3)</a:t>
            </a:r>
            <a:endParaRPr lang="ru-RU" sz="1800" b="1" dirty="0">
              <a:solidFill>
                <a:srgbClr val="FF0000"/>
              </a:solidFill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4644008" y="2348028"/>
            <a:ext cx="3024336" cy="41251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>
                <a:solidFill>
                  <a:srgbClr val="FF0000"/>
                </a:solidFill>
              </a:rPr>
              <a:t>=ПОИСКПОЗ(</a:t>
            </a:r>
            <a:r>
              <a:rPr lang="en-US" sz="1800" b="1" dirty="0">
                <a:solidFill>
                  <a:srgbClr val="FF0000"/>
                </a:solidFill>
              </a:rPr>
              <a:t>C2;A2:A7)</a:t>
            </a:r>
            <a:endParaRPr lang="ru-RU" sz="1800" b="1" dirty="0">
              <a:solidFill>
                <a:srgbClr val="FF0000"/>
              </a:solidFill>
            </a:endParaRPr>
          </a:p>
        </p:txBody>
      </p:sp>
      <p:cxnSp>
        <p:nvCxnSpPr>
          <p:cNvPr id="13" name="Прямая со стрелкой 12"/>
          <p:cNvCxnSpPr>
            <a:stCxn id="12" idx="1"/>
          </p:cNvCxnSpPr>
          <p:nvPr/>
        </p:nvCxnSpPr>
        <p:spPr>
          <a:xfrm flipH="1" flipV="1">
            <a:off x="4059494" y="2132005"/>
            <a:ext cx="584514" cy="4222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11" idx="1"/>
          </p:cNvCxnSpPr>
          <p:nvPr/>
        </p:nvCxnSpPr>
        <p:spPr>
          <a:xfrm flipH="1" flipV="1">
            <a:off x="1721221" y="5646646"/>
            <a:ext cx="792088" cy="4222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56761" y="4023561"/>
            <a:ext cx="80466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Функция </a:t>
            </a:r>
            <a:r>
              <a:rPr lang="ru-RU" dirty="0" smtClean="0"/>
              <a:t>ИНДЕКС возвращает значение или ссылку на ячейку  на пересечении конкретных строки и столбца в данном диапазоне.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9222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14</a:t>
            </a:fld>
            <a:endParaRPr lang="ru-RU" alt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035" y="2060848"/>
            <a:ext cx="558165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1"/>
          <p:cNvSpPr txBox="1"/>
          <p:nvPr/>
        </p:nvSpPr>
        <p:spPr>
          <a:xfrm>
            <a:off x="1187624" y="5517232"/>
            <a:ext cx="7691366" cy="40386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=ИНДЕКС($</a:t>
            </a: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A$2:$A$7;</a:t>
            </a: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ПОИСКПОЗ(МАКС($</a:t>
            </a: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C$2:$C$7);$C$2:$C$7;))</a:t>
            </a:r>
            <a:endParaRPr lang="ru-RU" sz="1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 flipV="1">
            <a:off x="2123728" y="4947878"/>
            <a:ext cx="2304256" cy="5693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755576" y="476672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Функция ПОИСКПОЗ</a:t>
            </a:r>
            <a:r>
              <a:rPr lang="ru-RU" dirty="0"/>
              <a:t> позволяет вкладывать в себя другие функции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035" y="100425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Пример :</a:t>
            </a:r>
          </a:p>
          <a:p>
            <a:r>
              <a:rPr lang="ru-RU" dirty="0" smtClean="0"/>
              <a:t> Используя функции </a:t>
            </a:r>
            <a:r>
              <a:rPr lang="ru-RU" b="1" dirty="0" smtClean="0"/>
              <a:t>ИНДЕКС</a:t>
            </a:r>
            <a:r>
              <a:rPr lang="ru-RU" dirty="0" smtClean="0"/>
              <a:t> и </a:t>
            </a:r>
            <a:r>
              <a:rPr lang="ru-RU" b="1" dirty="0" smtClean="0"/>
              <a:t>ПОИСКПОЗ</a:t>
            </a:r>
            <a:r>
              <a:rPr lang="ru-RU" dirty="0" smtClean="0"/>
              <a:t>, найти покупателя нефти с максимальной суммой контракта.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298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8D4B6-9869-46F8-BDE4-5123C8513968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124744"/>
            <a:ext cx="88204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40000"/>
              </a:spcBef>
              <a:buFontTx/>
              <a:buNone/>
            </a:pPr>
            <a:r>
              <a:rPr lang="en-US" sz="3600" kern="0" dirty="0" smtClean="0"/>
              <a:t>MS </a:t>
            </a:r>
            <a:r>
              <a:rPr lang="ru-RU" sz="3600" kern="0" dirty="0" err="1" smtClean="0"/>
              <a:t>Excel</a:t>
            </a:r>
            <a:r>
              <a:rPr lang="ru-RU" sz="3600" kern="0" dirty="0" smtClean="0"/>
              <a:t> </a:t>
            </a:r>
            <a:r>
              <a:rPr lang="ru-RU" sz="3600" kern="0" dirty="0"/>
              <a:t>располагает несколькими функциями по поиску информации в книге, и каждая из них имеет свои преимущества и недостатки.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39483" y="6237312"/>
            <a:ext cx="2133600" cy="476250"/>
          </a:xfrm>
        </p:spPr>
        <p:txBody>
          <a:bodyPr/>
          <a:lstStyle/>
          <a:p>
            <a:fld id="{D1BF2B96-BF80-47FE-B598-40CB58FD5EEE}" type="slidenum">
              <a:rPr lang="ru-RU" altLang="ru-RU" smtClean="0"/>
              <a:pPr/>
              <a:t>3</a:t>
            </a:fld>
            <a:endParaRPr lang="ru-RU" altLang="ru-RU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2153917" y="52886"/>
            <a:ext cx="4548134" cy="503337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altLang="ru-RU" sz="3200" b="1" kern="0" dirty="0" smtClean="0">
                <a:solidFill>
                  <a:schemeClr val="accent2"/>
                </a:solidFill>
              </a:rPr>
              <a:t>ФУНКЦИИ ВПР и ГПР</a:t>
            </a:r>
            <a:endParaRPr lang="ru-RU" altLang="ru-RU" sz="3200" b="1" kern="0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6137" y="2204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Аргументы функции ВПР:</a:t>
            </a:r>
            <a:endParaRPr lang="ru-RU" dirty="0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770" y="2710063"/>
            <a:ext cx="4692229" cy="414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5027113" y="2189433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Аргументы функции ГПР:</a:t>
            </a:r>
            <a:endParaRPr lang="ru-RU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0" y="2710063"/>
            <a:ext cx="4427984" cy="414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26775" y="556223"/>
            <a:ext cx="914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Функции ВПР </a:t>
            </a:r>
            <a:r>
              <a:rPr lang="ru-RU" sz="2000" dirty="0" smtClean="0"/>
              <a:t>применяется </a:t>
            </a:r>
            <a:r>
              <a:rPr lang="ru-RU" sz="2000" dirty="0"/>
              <a:t>для вертикального </a:t>
            </a:r>
            <a:r>
              <a:rPr lang="ru-RU" sz="2000" dirty="0" smtClean="0"/>
              <a:t>анализа данных, то </a:t>
            </a:r>
            <a:r>
              <a:rPr lang="ru-RU" sz="2000" dirty="0"/>
              <a:t>есть используется, когда информация сосредоточена в столбцах.</a:t>
            </a:r>
          </a:p>
          <a:p>
            <a:endParaRPr lang="ru-RU" sz="2000" dirty="0" smtClean="0"/>
          </a:p>
          <a:p>
            <a:r>
              <a:rPr lang="ru-RU" sz="2000" dirty="0" smtClean="0"/>
              <a:t>Функция </a:t>
            </a:r>
            <a:r>
              <a:rPr lang="ru-RU" sz="2000" dirty="0" smtClean="0"/>
              <a:t>ГПР (горизонтальный просмотр) используется нечасто, так </a:t>
            </a:r>
            <a:r>
              <a:rPr lang="ru-RU" sz="2000" dirty="0"/>
              <a:t>как в таблицах редко строк больше, чем </a:t>
            </a:r>
            <a:r>
              <a:rPr lang="ru-RU" sz="2000" dirty="0" smtClean="0"/>
              <a:t>столбцов.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36916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4</a:t>
            </a:fld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2890" y="2852936"/>
            <a:ext cx="89644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2"/>
                </a:solidFill>
              </a:rPr>
              <a:t>Синтаксис функций ВПР и ГПР</a:t>
            </a:r>
          </a:p>
          <a:p>
            <a:r>
              <a:rPr lang="ru-RU" sz="2000" dirty="0"/>
              <a:t>Функции имеют 4 аргумента:</a:t>
            </a:r>
          </a:p>
          <a:p>
            <a:r>
              <a:rPr lang="ru-RU" sz="2000" b="1" dirty="0">
                <a:solidFill>
                  <a:schemeClr val="accent2"/>
                </a:solidFill>
              </a:rPr>
              <a:t>ЧТО ищем </a:t>
            </a:r>
            <a:r>
              <a:rPr lang="ru-RU" sz="2000" dirty="0"/>
              <a:t>– искомый параметр (цифры и/или текст) либо ссылка на ячейку с искомым значением;</a:t>
            </a:r>
          </a:p>
          <a:p>
            <a:r>
              <a:rPr lang="ru-RU" sz="2000" b="1" dirty="0">
                <a:solidFill>
                  <a:schemeClr val="accent2"/>
                </a:solidFill>
              </a:rPr>
              <a:t>ГДЕ ищем </a:t>
            </a:r>
            <a:r>
              <a:rPr lang="ru-RU" sz="2000" dirty="0"/>
              <a:t>– массив данных, где будет производиться поиск (для ВПР – поиск значения осуществляется в ПЕРВОМ столбце таблицы; для ГПР – в ПЕРВОЙ строке);</a:t>
            </a:r>
          </a:p>
          <a:p>
            <a:r>
              <a:rPr lang="ru-RU" sz="2000" b="1" dirty="0">
                <a:solidFill>
                  <a:schemeClr val="accent2"/>
                </a:solidFill>
              </a:rPr>
              <a:t>НОМЕР столбца/строки </a:t>
            </a:r>
            <a:r>
              <a:rPr lang="ru-RU" sz="2000" dirty="0"/>
              <a:t>– откуда именно возвращается соответствующее значение (1 – из первого столбца или первой строки, 2 – из второго и т.д.);</a:t>
            </a:r>
          </a:p>
          <a:p>
            <a:r>
              <a:rPr lang="ru-RU" sz="2000" b="1" dirty="0">
                <a:solidFill>
                  <a:schemeClr val="accent2"/>
                </a:solidFill>
              </a:rPr>
              <a:t>ИНТЕРВАЛЬНЫЙ ПРОСМОТР </a:t>
            </a:r>
            <a:r>
              <a:rPr lang="ru-RU" sz="2000" dirty="0"/>
              <a:t>– точное или приблизительное значение должна найти функция (ЛОЖЬ/0 – точное; ИСТИНА/1/не указано – приблизительное).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230255"/>
              </p:ext>
            </p:extLst>
          </p:nvPr>
        </p:nvGraphicFramePr>
        <p:xfrm>
          <a:off x="153007" y="188640"/>
          <a:ext cx="8811481" cy="1097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11481"/>
              </a:tblGrid>
              <a:tr h="64879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Назначение </a:t>
                      </a:r>
                      <a:r>
                        <a:rPr lang="ru-RU" sz="2400" b="1" u="none" strike="noStrike" dirty="0" smtClean="0">
                          <a:solidFill>
                            <a:schemeClr val="accent2"/>
                          </a:solidFill>
                          <a:effectLst/>
                        </a:rPr>
                        <a:t>функции ВПР :</a:t>
                      </a:r>
                      <a:r>
                        <a:rPr lang="ru-RU" sz="2400" u="none" strike="noStrike" dirty="0" smtClean="0">
                          <a:effectLst/>
                        </a:rPr>
                        <a:t> </a:t>
                      </a:r>
                      <a:r>
                        <a:rPr lang="ru-RU" sz="2400" u="none" strike="noStrike" dirty="0">
                          <a:effectLst/>
                        </a:rPr>
                        <a:t>ищет значение </a:t>
                      </a:r>
                      <a:r>
                        <a:rPr lang="ru-RU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в крайнем левом столбце таблицы </a:t>
                      </a:r>
                      <a:r>
                        <a:rPr lang="ru-RU" sz="2400" u="none" strike="noStrike" dirty="0">
                          <a:effectLst/>
                        </a:rPr>
                        <a:t>и возвращает значение ячейки, находящейся указанном столбце той же строки </a:t>
                      </a:r>
                      <a:endParaRPr lang="ru-RU" sz="2400" b="0" i="0" u="none" strike="noStrike" dirty="0"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514622"/>
              </p:ext>
            </p:extLst>
          </p:nvPr>
        </p:nvGraphicFramePr>
        <p:xfrm>
          <a:off x="145637" y="1484784"/>
          <a:ext cx="8640960" cy="1097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0"/>
              </a:tblGrid>
              <a:tr h="953264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 dirty="0">
                          <a:solidFill>
                            <a:schemeClr val="accent2"/>
                          </a:solidFill>
                          <a:effectLst/>
                        </a:rPr>
                        <a:t>Назначение </a:t>
                      </a:r>
                      <a:r>
                        <a:rPr lang="ru-RU" sz="2400" b="1" u="none" strike="noStrike" dirty="0" smtClean="0">
                          <a:solidFill>
                            <a:schemeClr val="accent2"/>
                          </a:solidFill>
                          <a:effectLst/>
                        </a:rPr>
                        <a:t>функции ГПР :</a:t>
                      </a:r>
                      <a:r>
                        <a:rPr lang="ru-RU" sz="2400" u="none" strike="noStrike" dirty="0" smtClean="0">
                          <a:effectLst/>
                        </a:rPr>
                        <a:t> </a:t>
                      </a:r>
                      <a:r>
                        <a:rPr lang="ru-RU" sz="2400" u="none" strike="noStrike" dirty="0">
                          <a:effectLst/>
                        </a:rPr>
                        <a:t>ищет значение </a:t>
                      </a:r>
                      <a:r>
                        <a:rPr lang="ru-RU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в </a:t>
                      </a:r>
                      <a:r>
                        <a:rPr lang="ru-RU" sz="24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верхней строке таблицы </a:t>
                      </a:r>
                      <a:r>
                        <a:rPr lang="ru-RU" sz="2400" u="none" strike="noStrike" dirty="0">
                          <a:effectLst/>
                        </a:rPr>
                        <a:t>и возвращает значение ячейки, находящейся указанном </a:t>
                      </a:r>
                      <a:r>
                        <a:rPr lang="ru-RU" sz="2400" u="none" strike="noStrike" dirty="0" smtClean="0">
                          <a:effectLst/>
                        </a:rPr>
                        <a:t>строке того </a:t>
                      </a:r>
                      <a:r>
                        <a:rPr lang="ru-RU" sz="2400" u="none" strike="noStrike" dirty="0">
                          <a:effectLst/>
                        </a:rPr>
                        <a:t>же </a:t>
                      </a:r>
                      <a:r>
                        <a:rPr lang="ru-RU" sz="2400" u="none" strike="noStrike" dirty="0" smtClean="0">
                          <a:effectLst/>
                        </a:rPr>
                        <a:t>столбца </a:t>
                      </a:r>
                      <a:endParaRPr lang="ru-RU" sz="2400" b="0" i="0" u="none" strike="noStrike" dirty="0"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990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5</a:t>
            </a:fld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91074" y="5157192"/>
            <a:ext cx="8136904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40000"/>
              </a:spcBef>
              <a:buFontTx/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ВАЖНО</a:t>
            </a:r>
            <a:r>
              <a:rPr lang="ru-RU" b="1" dirty="0">
                <a:solidFill>
                  <a:srgbClr val="FF0000"/>
                </a:solidFill>
              </a:rPr>
              <a:t>: </a:t>
            </a:r>
          </a:p>
          <a:p>
            <a:pPr>
              <a:spcBef>
                <a:spcPct val="40000"/>
              </a:spcBef>
              <a:buFontTx/>
              <a:buNone/>
            </a:pPr>
            <a:r>
              <a:rPr lang="ru-RU" b="1" dirty="0">
                <a:solidFill>
                  <a:srgbClr val="FF0000"/>
                </a:solidFill>
              </a:rPr>
              <a:t>Значения в </a:t>
            </a:r>
            <a:r>
              <a:rPr lang="ru-RU" b="1" dirty="0" smtClean="0">
                <a:solidFill>
                  <a:srgbClr val="FF0000"/>
                </a:solidFill>
              </a:rPr>
              <a:t>таб.1 по полю Разряд рабочего </a:t>
            </a:r>
            <a:r>
              <a:rPr lang="ru-RU" b="1" dirty="0">
                <a:solidFill>
                  <a:srgbClr val="FF0000"/>
                </a:solidFill>
              </a:rPr>
              <a:t>должны быть отсортированы по   возрастанию!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18" y="1161518"/>
            <a:ext cx="3230962" cy="3867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8"/>
          <p:cNvSpPr txBox="1"/>
          <p:nvPr/>
        </p:nvSpPr>
        <p:spPr>
          <a:xfrm>
            <a:off x="4358646" y="2948766"/>
            <a:ext cx="4389817" cy="43434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=ВПР(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B11;$A$3:$B$6;2)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3491880" y="3215912"/>
            <a:ext cx="867646" cy="97189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60918" y="28620"/>
            <a:ext cx="864096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/>
                </a:solidFill>
              </a:rPr>
              <a:t>Пример использования функции ВПР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 </a:t>
            </a:r>
            <a:r>
              <a:rPr lang="ru-RU" dirty="0" smtClean="0"/>
              <a:t>Используя вспомогательную таб.1,вычислить зарплату в зависимости от разряда рабочего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1868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6</a:t>
            </a:fld>
            <a:endParaRPr lang="ru-RU" altLang="ru-RU"/>
          </a:p>
        </p:txBody>
      </p:sp>
      <p:sp>
        <p:nvSpPr>
          <p:cNvPr id="6" name="TextBox 5"/>
          <p:cNvSpPr txBox="1"/>
          <p:nvPr/>
        </p:nvSpPr>
        <p:spPr>
          <a:xfrm>
            <a:off x="239890" y="221084"/>
            <a:ext cx="864096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Пример использования функции ГПР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sz="1600" dirty="0" smtClean="0"/>
              <a:t>Используя вспомогательную таб.1,вычислить зарплату в зависимости от разряда рабочего</a:t>
            </a:r>
            <a:endParaRPr lang="ru-RU" sz="16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84" y="1133852"/>
            <a:ext cx="42862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5"/>
          <p:cNvSpPr txBox="1"/>
          <p:nvPr/>
        </p:nvSpPr>
        <p:spPr>
          <a:xfrm>
            <a:off x="4860032" y="2777490"/>
            <a:ext cx="3888432" cy="43434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=ГПР(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25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;$A$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:$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$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;2)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" name="Прямая со стрелкой 6"/>
          <p:cNvCxnSpPr>
            <a:stCxn id="8" idx="1"/>
          </p:cNvCxnSpPr>
          <p:nvPr/>
        </p:nvCxnSpPr>
        <p:spPr>
          <a:xfrm flipH="1">
            <a:off x="3275856" y="2994660"/>
            <a:ext cx="1584176" cy="6503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369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7</a:t>
            </a:fld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739103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Функция ПРОСМОТР (в векторной форме</a:t>
            </a:r>
            <a:r>
              <a:rPr lang="ru-RU" dirty="0" smtClean="0"/>
              <a:t>) ищет значения в одной строке, столбце или массиве. </a:t>
            </a:r>
            <a:endParaRPr lang="ru-RU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153917" y="235766"/>
            <a:ext cx="4548134" cy="503337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altLang="ru-RU" sz="2800" b="1" i="1" kern="0" dirty="0" smtClean="0">
                <a:solidFill>
                  <a:schemeClr val="accent2"/>
                </a:solidFill>
              </a:rPr>
              <a:t>ФУНКЦИЯ ПРОСМОТР</a:t>
            </a:r>
            <a:endParaRPr lang="ru-RU" altLang="ru-RU" sz="2800" b="1" i="1" kern="0" dirty="0">
              <a:solidFill>
                <a:schemeClr val="accent2"/>
              </a:solidFill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434" y="1130013"/>
            <a:ext cx="5027858" cy="244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39958" y="1385434"/>
            <a:ext cx="3419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kern="0" dirty="0" smtClean="0"/>
              <a:t>функция </a:t>
            </a:r>
            <a:r>
              <a:rPr lang="ru-RU" b="1" kern="0" dirty="0" smtClean="0"/>
              <a:t>ПРОСМОТР</a:t>
            </a:r>
            <a:r>
              <a:rPr lang="ru-RU" kern="0" dirty="0" smtClean="0"/>
              <a:t> имеет две формы записи: </a:t>
            </a:r>
            <a:r>
              <a:rPr lang="ru-RU" b="1" kern="0" dirty="0" smtClean="0"/>
              <a:t>векторная и массив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03785" y="3593213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Tx/>
              <a:buNone/>
            </a:pPr>
            <a:r>
              <a:rPr lang="ru-RU" sz="1600" b="1" kern="0" dirty="0"/>
              <a:t>Форма массива </a:t>
            </a:r>
            <a:r>
              <a:rPr lang="ru-RU" sz="1600" kern="0" dirty="0"/>
              <a:t>очень похожа на </a:t>
            </a:r>
            <a:r>
              <a:rPr lang="ru-RU" sz="1600" kern="0" dirty="0">
                <a:hlinkClick r:id="rId3" action="ppaction://hlinkfile"/>
              </a:rPr>
              <a:t>функции </a:t>
            </a:r>
            <a:r>
              <a:rPr lang="ru-RU" sz="1600" b="1" kern="0" dirty="0">
                <a:hlinkClick r:id="rId3" action="ppaction://hlinkfile"/>
              </a:rPr>
              <a:t>ВПР</a:t>
            </a:r>
            <a:r>
              <a:rPr lang="ru-RU" sz="1600" kern="0" dirty="0">
                <a:hlinkClick r:id="rId3" action="ppaction://hlinkfile"/>
              </a:rPr>
              <a:t> и </a:t>
            </a:r>
            <a:r>
              <a:rPr lang="ru-RU" sz="1600" b="1" kern="0" dirty="0">
                <a:hlinkClick r:id="rId3" action="ppaction://hlinkfile"/>
              </a:rPr>
              <a:t>ГПР</a:t>
            </a:r>
            <a:r>
              <a:rPr lang="ru-RU" sz="1600" kern="0" dirty="0"/>
              <a:t>. Основная разница в том, что </a:t>
            </a:r>
            <a:r>
              <a:rPr lang="ru-RU" sz="1600" b="1" kern="0" dirty="0"/>
              <a:t>ГПР</a:t>
            </a:r>
            <a:r>
              <a:rPr lang="ru-RU" sz="1600" kern="0" dirty="0"/>
              <a:t> ищет значение в первой строке диапазона, </a:t>
            </a:r>
            <a:r>
              <a:rPr lang="ru-RU" sz="1600" b="1" kern="0" dirty="0"/>
              <a:t>ВПР</a:t>
            </a:r>
            <a:r>
              <a:rPr lang="ru-RU" sz="1600" kern="0" dirty="0"/>
              <a:t> в </a:t>
            </a:r>
            <a:r>
              <a:rPr lang="ru-RU" sz="1600" kern="0" dirty="0" smtClean="0"/>
              <a:t>первом столбце</a:t>
            </a:r>
            <a:r>
              <a:rPr lang="ru-RU" sz="1600" kern="0" dirty="0"/>
              <a:t>, а функция </a:t>
            </a:r>
            <a:r>
              <a:rPr lang="ru-RU" sz="1600" b="1" kern="0" dirty="0"/>
              <a:t>ПРОСМОТР</a:t>
            </a:r>
            <a:r>
              <a:rPr lang="ru-RU" sz="1600" kern="0" dirty="0"/>
              <a:t> либо в первом столбце, либо в первой строке, в зависимости от размерности массива. </a:t>
            </a:r>
            <a:r>
              <a:rPr lang="ru-RU" sz="1600" kern="0" dirty="0" smtClean="0"/>
              <a:t>Данная </a:t>
            </a:r>
            <a:r>
              <a:rPr lang="ru-RU" sz="1600" kern="0" dirty="0"/>
              <a:t>форма записи оставлена в </a:t>
            </a:r>
            <a:r>
              <a:rPr lang="ru-RU" sz="1600" kern="0" dirty="0" err="1"/>
              <a:t>Excel</a:t>
            </a:r>
            <a:r>
              <a:rPr lang="ru-RU" sz="1600" kern="0" dirty="0"/>
              <a:t> только для совместимости с ранними версиями программы. Вместо нее рекомендуется использовать функции </a:t>
            </a:r>
            <a:r>
              <a:rPr lang="ru-RU" sz="1600" b="1" kern="0" dirty="0"/>
              <a:t>ВПР</a:t>
            </a:r>
            <a:r>
              <a:rPr lang="ru-RU" sz="1600" kern="0" dirty="0"/>
              <a:t> или </a:t>
            </a:r>
            <a:r>
              <a:rPr lang="ru-RU" sz="1600" b="1" kern="0" dirty="0"/>
              <a:t>ГПР</a:t>
            </a:r>
            <a:r>
              <a:rPr lang="ru-RU" sz="1600" kern="0" dirty="0"/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3548" y="5162873"/>
            <a:ext cx="8280920" cy="10341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40000"/>
              </a:spcBef>
              <a:buFontTx/>
              <a:buNone/>
            </a:pPr>
            <a:r>
              <a:rPr lang="ru-RU" kern="0" dirty="0"/>
              <a:t>При использовании функции </a:t>
            </a:r>
            <a:r>
              <a:rPr lang="ru-RU" b="1" kern="0" dirty="0"/>
              <a:t>ПРОСМОТР</a:t>
            </a:r>
            <a:r>
              <a:rPr lang="ru-RU" kern="0" dirty="0"/>
              <a:t> важно помнить: </a:t>
            </a:r>
          </a:p>
          <a:p>
            <a:pPr>
              <a:spcBef>
                <a:spcPct val="40000"/>
              </a:spcBef>
              <a:buFontTx/>
              <a:buNone/>
            </a:pPr>
            <a:r>
              <a:rPr lang="ru-RU" b="1" kern="0" dirty="0">
                <a:solidFill>
                  <a:srgbClr val="FF0000"/>
                </a:solidFill>
              </a:rPr>
              <a:t>Значения в просматриваемом векторе должны быть отсортированы по возрастанию !!!</a:t>
            </a:r>
            <a:endParaRPr lang="ru-RU" b="1" kern="0" dirty="0"/>
          </a:p>
        </p:txBody>
      </p:sp>
    </p:spTree>
    <p:extLst>
      <p:ext uri="{BB962C8B-B14F-4D97-AF65-F5344CB8AC3E}">
        <p14:creationId xmlns:p14="http://schemas.microsoft.com/office/powerpoint/2010/main" val="4132612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8</a:t>
            </a:fld>
            <a:endParaRPr lang="ru-RU" altLang="ru-RU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179512" y="188640"/>
            <a:ext cx="8856984" cy="54006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40000"/>
              </a:spcBef>
              <a:buFontTx/>
              <a:buNone/>
            </a:pPr>
            <a:endParaRPr lang="ru-RU" sz="1600" kern="0" dirty="0" smtClean="0"/>
          </a:p>
          <a:p>
            <a:pPr>
              <a:spcBef>
                <a:spcPct val="40000"/>
              </a:spcBef>
              <a:buFontTx/>
              <a:buNone/>
            </a:pPr>
            <a:endParaRPr lang="ru-RU" sz="1600" kern="0" dirty="0" smtClean="0"/>
          </a:p>
          <a:p>
            <a:pPr>
              <a:spcBef>
                <a:spcPct val="40000"/>
              </a:spcBef>
              <a:buFontTx/>
              <a:buNone/>
            </a:pPr>
            <a:r>
              <a:rPr lang="ru-RU" sz="1600" kern="0" dirty="0" smtClean="0"/>
              <a:t>Пример 1: Необходимо по фамилии определить № телефона.</a:t>
            </a:r>
          </a:p>
          <a:p>
            <a:pPr>
              <a:spcBef>
                <a:spcPct val="40000"/>
              </a:spcBef>
              <a:buFontTx/>
              <a:buNone/>
            </a:pPr>
            <a:endParaRPr lang="ru-RU" sz="1600" kern="0" dirty="0" smtClean="0"/>
          </a:p>
          <a:p>
            <a:pPr>
              <a:spcBef>
                <a:spcPct val="40000"/>
              </a:spcBef>
              <a:buFontTx/>
              <a:buNone/>
            </a:pPr>
            <a:endParaRPr lang="ru-RU" sz="1600" kern="0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266928" y="1340768"/>
            <a:ext cx="8533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В данном примере функцию </a:t>
            </a:r>
            <a:r>
              <a:rPr lang="ru-RU" sz="1600" b="1" dirty="0"/>
              <a:t>ВПР</a:t>
            </a:r>
            <a:r>
              <a:rPr lang="ru-RU" sz="1600" dirty="0"/>
              <a:t> не применить, </a:t>
            </a:r>
            <a:r>
              <a:rPr lang="ru-RU" sz="1600" dirty="0" smtClean="0"/>
              <a:t>т.к. </a:t>
            </a:r>
            <a:r>
              <a:rPr lang="ru-RU" sz="1600" dirty="0"/>
              <a:t>просматриваемый столбец не является крайним левым. Именно в таких случаях можно использовать функцию </a:t>
            </a:r>
            <a:r>
              <a:rPr lang="ru-RU" sz="1600" b="1" dirty="0"/>
              <a:t>ПРОСМОТР</a:t>
            </a:r>
            <a:r>
              <a:rPr lang="ru-RU" sz="1600" dirty="0"/>
              <a:t>. Формула будет выглядеть следующим образом: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28" y="2420888"/>
            <a:ext cx="4516737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"/>
          <p:cNvSpPr txBox="1"/>
          <p:nvPr/>
        </p:nvSpPr>
        <p:spPr>
          <a:xfrm>
            <a:off x="4916826" y="4313302"/>
            <a:ext cx="4109528" cy="476326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>
                <a:solidFill>
                  <a:srgbClr val="FF0000"/>
                </a:solidFill>
              </a:rPr>
              <a:t>=ПРОСМОТР(</a:t>
            </a:r>
            <a:r>
              <a:rPr lang="en-US" sz="1600" b="1" dirty="0">
                <a:solidFill>
                  <a:srgbClr val="FF0000"/>
                </a:solidFill>
              </a:rPr>
              <a:t>C2;$B$2:$B$7;$A$2:$A$7</a:t>
            </a:r>
            <a:r>
              <a:rPr lang="en-US" sz="1400" b="1" dirty="0">
                <a:solidFill>
                  <a:srgbClr val="FF0000"/>
                </a:solidFill>
              </a:rPr>
              <a:t>)</a:t>
            </a:r>
            <a:endParaRPr lang="ru-RU" sz="1400" b="1" dirty="0">
              <a:solidFill>
                <a:srgbClr val="FF0000"/>
              </a:solidFill>
            </a:endParaRPr>
          </a:p>
        </p:txBody>
      </p:sp>
      <p:cxnSp>
        <p:nvCxnSpPr>
          <p:cNvPr id="9" name="Прямая со стрелкой 8"/>
          <p:cNvCxnSpPr>
            <a:stCxn id="10" idx="1"/>
          </p:cNvCxnSpPr>
          <p:nvPr/>
        </p:nvCxnSpPr>
        <p:spPr>
          <a:xfrm flipH="1" flipV="1">
            <a:off x="4302597" y="3449206"/>
            <a:ext cx="614229" cy="11022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95536" y="26064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Примеры использования функции ПРОСМОТР</a:t>
            </a:r>
            <a:r>
              <a:rPr lang="ru-RU" dirty="0" smtClean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59907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B96-BF80-47FE-B598-40CB58FD5EEE}" type="slidenum">
              <a:rPr lang="ru-RU" altLang="ru-RU" smtClean="0"/>
              <a:pPr/>
              <a:t>9</a:t>
            </a:fld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82013"/>
            <a:ext cx="8424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Функцию </a:t>
            </a:r>
            <a:r>
              <a:rPr lang="ru-RU" b="1" dirty="0"/>
              <a:t>ПРОСМОТР</a:t>
            </a:r>
            <a:r>
              <a:rPr lang="ru-RU" dirty="0"/>
              <a:t> в </a:t>
            </a:r>
            <a:r>
              <a:rPr lang="ru-RU" dirty="0" err="1"/>
              <a:t>Excel</a:t>
            </a:r>
            <a:r>
              <a:rPr lang="ru-RU" dirty="0"/>
              <a:t> удобно использовать, когда векторы просмотра и результатов относятся к разным таблицам, располагаются в </a:t>
            </a:r>
            <a:r>
              <a:rPr lang="ru-RU" dirty="0" smtClean="0"/>
              <a:t>разных </a:t>
            </a:r>
            <a:r>
              <a:rPr lang="ru-RU" dirty="0"/>
              <a:t>частях листа или же </a:t>
            </a:r>
            <a:r>
              <a:rPr lang="ru-RU" dirty="0" smtClean="0"/>
              <a:t>на </a:t>
            </a:r>
            <a:r>
              <a:rPr lang="ru-RU" dirty="0"/>
              <a:t>разных листах. </a:t>
            </a:r>
            <a:r>
              <a:rPr lang="ru-RU" dirty="0" smtClean="0"/>
              <a:t>Важно, </a:t>
            </a:r>
            <a:r>
              <a:rPr lang="ru-RU" dirty="0"/>
              <a:t>чтобы оба вектора имели одинаковую размерность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Пример 2:</a:t>
            </a:r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32856"/>
            <a:ext cx="4140460" cy="3790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2"/>
          <p:cNvSpPr txBox="1"/>
          <p:nvPr/>
        </p:nvSpPr>
        <p:spPr>
          <a:xfrm>
            <a:off x="3923928" y="3374519"/>
            <a:ext cx="4716016" cy="467102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>
                <a:solidFill>
                  <a:srgbClr val="FF0000"/>
                </a:solidFill>
              </a:rPr>
              <a:t>=ПРОСМОТР(</a:t>
            </a:r>
            <a:r>
              <a:rPr lang="en-US" sz="1800" b="1" dirty="0">
                <a:solidFill>
                  <a:srgbClr val="FF0000"/>
                </a:solidFill>
              </a:rPr>
              <a:t>B1;$C$9:$C$14;$A$1:$A$6)</a:t>
            </a:r>
            <a:endParaRPr lang="ru-RU" sz="1800" b="1" dirty="0">
              <a:solidFill>
                <a:srgbClr val="FF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 flipV="1">
            <a:off x="4067944" y="2564904"/>
            <a:ext cx="1584176" cy="8096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26370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</TotalTime>
  <Words>831</Words>
  <Application>Microsoft Office PowerPoint</Application>
  <PresentationFormat>Экран (4:3)</PresentationFormat>
  <Paragraphs>90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Luba Sedykh</dc:creator>
  <cp:lastModifiedBy>Пользователь Windows</cp:lastModifiedBy>
  <cp:revision>43</cp:revision>
  <dcterms:created xsi:type="dcterms:W3CDTF">2017-02-08T10:44:51Z</dcterms:created>
  <dcterms:modified xsi:type="dcterms:W3CDTF">2024-09-24T03:28:13Z</dcterms:modified>
</cp:coreProperties>
</file>